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78" r:id="rId2"/>
    <p:sldId id="832" r:id="rId3"/>
    <p:sldId id="833" r:id="rId4"/>
    <p:sldId id="840" r:id="rId5"/>
    <p:sldId id="841" r:id="rId6"/>
    <p:sldId id="850" r:id="rId7"/>
    <p:sldId id="843" r:id="rId8"/>
    <p:sldId id="844" r:id="rId9"/>
    <p:sldId id="845" r:id="rId10"/>
    <p:sldId id="831" r:id="rId11"/>
  </p:sldIdLst>
  <p:sldSz cx="9144000" cy="6858000" type="screen4x3"/>
  <p:notesSz cx="6794500" cy="9918700"/>
  <p:custShowLst>
    <p:custShow name="Umsetzung des Schulgesetzes" id="0">
      <p:sldLst/>
    </p:custShow>
    <p:custShow name="Selbständige Schule" id="1">
      <p:sldLst/>
    </p:custShow>
    <p:custShow name="Schülerbezogene Stundenzuweisun" id="2">
      <p:sldLst/>
    </p:custShow>
    <p:custShow name="Auswirkungen Schulwahlfreiheit" id="3">
      <p:sldLst/>
    </p:custShow>
    <p:custShow name="Landesprogramm" id="4">
      <p:sldLst/>
    </p:custShow>
    <p:custShow name="Fortbildungsschwerpunkte" id="5">
      <p:sldLst/>
    </p:custShow>
    <p:custShow name="Bildungskonzeption" id="6">
      <p:sldLst/>
    </p:custShow>
    <p:custShow name="Weiterentwicklung Sek 1" id="7">
      <p:sldLst/>
    </p:custShow>
    <p:custShow name="Modernisierung Gy" id="8">
      <p:sldLst/>
    </p:custShow>
    <p:custShow name="weitere Umsetzung LPK" id="9">
      <p:sldLst/>
    </p:custShow>
    <p:custShow name="alles" id="10">
      <p:sldLst/>
    </p:custShow>
    <p:custShow name="ausgesucht" id="11">
      <p:sldLst/>
    </p:custShow>
    <p:custShow name="Ende" id="12">
      <p:sldLst/>
    </p:custShow>
    <p:custShow name="Weiterentwicklung RBB" id="13">
      <p:sldLst/>
    </p:custShow>
    <p:custShow name="Konzept sonderPäd" id="14">
      <p:sldLst/>
    </p:custShow>
    <p:custShow name="Qualitätsentwicklung" id="15">
      <p:sldLst/>
    </p:custShow>
    <p:custShow name="Fremdsprachenkonzept" id="16">
      <p:sldLst/>
    </p:custShow>
    <p:custShow name="Weiterentwicklung Schulaufsicht" id="17">
      <p:sldLst/>
    </p:custShow>
    <p:custShow name="Ermäßigungsstunden VO" id="18">
      <p:sldLst/>
    </p:custShow>
    <p:custShow name="Notfälle" id="19">
      <p:sldLst/>
    </p:custShow>
  </p:custShowLst>
  <p:defaultTextStyle>
    <a:defPPr>
      <a:defRPr lang="en-GB"/>
    </a:defPPr>
    <a:lvl1pPr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ts val="2400"/>
      </a:lnSpc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4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Ölscher, Sieglinde" initials="Ö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99FFCC"/>
    <a:srgbClr val="00FF00"/>
    <a:srgbClr val="FFFFCC"/>
    <a:srgbClr val="CCFF33"/>
    <a:srgbClr val="FF9966"/>
    <a:srgbClr val="FF0000"/>
    <a:srgbClr val="CCFF99"/>
    <a:srgbClr val="969696"/>
    <a:srgbClr val="287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734" autoAdjust="0"/>
  </p:normalViewPr>
  <p:slideViewPr>
    <p:cSldViewPr snapToObjects="1">
      <p:cViewPr varScale="1">
        <p:scale>
          <a:sx n="115" d="100"/>
          <a:sy n="115" d="100"/>
        </p:scale>
        <p:origin x="-15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004"/>
    </p:cViewPr>
  </p:sorterViewPr>
  <p:notesViewPr>
    <p:cSldViewPr snapToObjects="1">
      <p:cViewPr varScale="1">
        <p:scale>
          <a:sx n="57" d="100"/>
          <a:sy n="57" d="100"/>
        </p:scale>
        <p:origin x="-2639" y="-51"/>
      </p:cViewPr>
      <p:guideLst>
        <p:guide orient="horz" pos="312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76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13" y="1"/>
            <a:ext cx="2944768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0624"/>
            <a:ext cx="2944769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13" y="9420624"/>
            <a:ext cx="2944768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EEF2AEF-0A53-48DB-85F6-4F6562D422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0958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76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13" y="1"/>
            <a:ext cx="2944768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37" y="4711106"/>
            <a:ext cx="5434629" cy="446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0624"/>
            <a:ext cx="2944769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13" y="9420624"/>
            <a:ext cx="2944768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B8E5D015-02A5-49B6-851D-DF4E271F1AB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262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pic>
        <p:nvPicPr>
          <p:cNvPr id="6" name="Picture 29" descr="MV_MBWK_M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825" y="0"/>
            <a:ext cx="30511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5715000"/>
            <a:ext cx="8077200" cy="60007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80038"/>
            <a:ext cx="8077200" cy="5334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81405324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422BF-5437-4A81-8A0D-28B23602FE44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61095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5078-B89D-41A2-A639-E9202F4471A4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10080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1524000"/>
            <a:ext cx="2019300" cy="43894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3400" y="1524000"/>
            <a:ext cx="5905500" cy="43894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3325D-353E-48FD-9FBC-45E9704E1B14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780860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077200" cy="533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33400" y="2057400"/>
            <a:ext cx="8077200" cy="3856038"/>
          </a:xfrm>
        </p:spPr>
        <p:txBody>
          <a:bodyPr/>
          <a:lstStyle/>
          <a:p>
            <a:pPr lvl="0"/>
            <a:r>
              <a:rPr lang="de-DE" noProof="0" dirty="0" smtClean="0"/>
              <a:t>Tabelle durch Klicken auf Symbol hinzufügen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F8CAD-9F2E-46DE-B2B2-3601DE721992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37235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9E80F-C443-42C5-810F-E2981EC5C068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71650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6008CA-39E7-4513-A15B-320ED0F0E4F3}" type="slidenum">
              <a:rPr lang="de-DE" smtClean="0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5E56-522C-4AE7-808C-E639736BE2CF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60742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0" y="2057400"/>
            <a:ext cx="3962400" cy="3856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962400" cy="3856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169A3-F4D5-4D72-8A49-B296521C29C1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27935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7843-A94E-4BBD-9E91-234C4BD54492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99242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DC7BA-1A52-439B-9FC0-24B8670DD69F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5927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D2B6E-DFAE-4D9E-9CEC-16600DFCC59B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58615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4DE-8D30-4463-8D8D-11B7FBB22E25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212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head_folge"/>
          <p:cNvPicPr preferRelativeResize="0"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23"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0"/>
            <a:ext cx="8077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057400"/>
            <a:ext cx="8077200" cy="385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Fließtext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38989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9700" y="6400800"/>
            <a:ext cx="850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36008CA-39E7-4513-A15B-320ED0F0E4F3}" type="slidenum">
              <a:rPr lang="de-DE"/>
              <a:pPr>
                <a:defRPr/>
              </a:pPr>
              <a:t>‹Nr.›</a:t>
            </a:fld>
            <a:endParaRPr lang="en-GB" dirty="0"/>
          </a:p>
        </p:txBody>
      </p:sp>
      <p:pic>
        <p:nvPicPr>
          <p:cNvPr id="1031" name="Picture 13" descr="head_folge"/>
          <p:cNvPicPr preferRelativeResize="0"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23"/>
          <a:stretch>
            <a:fillRect/>
          </a:stretch>
        </p:blipFill>
        <p:spPr bwMode="auto">
          <a:xfrm>
            <a:off x="0" y="0"/>
            <a:ext cx="9144000" cy="123348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2" descr="MV_MBWK_M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413" y="0"/>
            <a:ext cx="2033587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4" r:id="rId2"/>
    <p:sldLayoutId id="2147483726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transition spd="med">
    <p:fade/>
  </p:transition>
  <p:hf hdr="0" ftr="0"/>
  <p:txStyles>
    <p:titleStyle>
      <a:lvl1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63525" indent="-261938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>
          <a:solidFill>
            <a:schemeClr val="tx1"/>
          </a:solidFill>
          <a:latin typeface="+mn-lt"/>
        </a:defRPr>
      </a:lvl2pPr>
      <a:lvl3pPr marL="539750" indent="-274638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600">
          <a:solidFill>
            <a:schemeClr val="tx1"/>
          </a:solidFill>
          <a:latin typeface="+mn-lt"/>
        </a:defRPr>
      </a:lvl3pPr>
      <a:lvl4pPr marL="8064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600">
          <a:solidFill>
            <a:schemeClr val="tx1"/>
          </a:solidFill>
          <a:latin typeface="+mn-lt"/>
        </a:defRPr>
      </a:lvl4pPr>
      <a:lvl5pPr marL="10731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5pPr>
      <a:lvl6pPr marL="15303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6pPr>
      <a:lvl7pPr marL="19875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7pPr>
      <a:lvl8pPr marL="24447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8pPr>
      <a:lvl9pPr marL="2901950" indent="-265113" algn="l" rtl="0" eaLnBrk="1" fontAlgn="base" hangingPunct="1">
        <a:lnSpc>
          <a:spcPct val="115000"/>
        </a:lnSpc>
        <a:spcBef>
          <a:spcPct val="35000"/>
        </a:spcBef>
        <a:spcAft>
          <a:spcPct val="0"/>
        </a:spcAft>
        <a:buClr>
          <a:schemeClr val="tx2"/>
        </a:buClr>
        <a:buSzPct val="75000"/>
        <a:buFont typeface="Monotype Sorts" pitchFamily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/>
          <a:srcRect t="4166" b="4167"/>
          <a:stretch>
            <a:fillRect/>
          </a:stretch>
        </p:blipFill>
        <p:spPr bwMode="auto">
          <a:xfrm>
            <a:off x="0" y="17526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1763688" y="2990562"/>
            <a:ext cx="5904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Regionale Kulturkonferenz</a:t>
            </a:r>
          </a:p>
          <a:p>
            <a:r>
              <a:rPr lang="de-DE" sz="2800" b="1" dirty="0" smtClean="0"/>
              <a:t>Schwerin, 16.01.2019</a:t>
            </a:r>
          </a:p>
          <a:p>
            <a:endParaRPr lang="de-DE" sz="2800" b="1" dirty="0" smtClean="0"/>
          </a:p>
          <a:p>
            <a:r>
              <a:rPr lang="de-DE" sz="4000" b="1" dirty="0" smtClean="0"/>
              <a:t>Herzlich Willkommen!</a:t>
            </a:r>
            <a:endParaRPr lang="de-DE" sz="4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Picture 4" descr="MVP_IC_Motiv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1233488"/>
            <a:ext cx="5292725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233487"/>
            <a:ext cx="4572000" cy="5006975"/>
          </a:xfrm>
          <a:prstGeom prst="rect">
            <a:avLst/>
          </a:prstGeom>
          <a:solidFill>
            <a:srgbClr val="287EA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de-DE" sz="4400" dirty="0" smtClean="0"/>
              <a:t>Vielen Dank!</a:t>
            </a:r>
            <a:endParaRPr lang="de-DE" sz="4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3400" y="3284538"/>
            <a:ext cx="4038600" cy="16192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9594600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16.01.2019</a:t>
            </a:r>
            <a:endParaRPr lang="de-DE" dirty="0"/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4717618" y="1253056"/>
            <a:ext cx="284052" cy="404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 </a:t>
            </a:r>
            <a:endParaRPr lang="de-DE" sz="28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685800" y="1196752"/>
            <a:ext cx="7772400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3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Präsentation zum Leitlinienprozess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Katerina Schumacher</a:t>
            </a:r>
            <a:b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Ministerium für Bildung, Wissenschaft und Kultur Mecklenburg-Vorpommern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01008"/>
            <a:ext cx="5616624" cy="241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84826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16.01.2019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smtClean="0"/>
              <a:t>Zeitplan I – Vorbereitungen und erste Gespräche</a:t>
            </a:r>
            <a:endParaRPr lang="de-DE" kern="0" dirty="0"/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26.03.2018	LKR inkl. Gründung einer AG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21.08.2018	Auftaktgespräch mit Vertretern 			der kommunalen Ebene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26.09.2018	Auftaktgespräch mit den 				Landesverbänden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13.12.2018	Arbeitstreffen mit den 				Landesverbänden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61828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16.01.2019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smtClean="0"/>
              <a:t>Zeitplan II – Regionalkonferenzen </a:t>
            </a:r>
            <a:endParaRPr lang="de-DE" kern="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Mi, 16.01.2019	RKK Schwerin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Sa, 02.03.2019	RKK Güstrow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Di, 12.03.2019	RKK Neubrandenburg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Do, 28.03.2019	RKK Stralsund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jeweils unterstützt durch die Kommunen und die Kreiskulturräte vor Ort sowie die AG des LKR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Pfeil nach unten 7"/>
          <p:cNvSpPr/>
          <p:nvPr/>
        </p:nvSpPr>
        <p:spPr>
          <a:xfrm>
            <a:off x="7092280" y="1484784"/>
            <a:ext cx="1512168" cy="2808312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sz="2000" dirty="0" smtClean="0"/>
              <a:t>Beteiligungsphase I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967023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16.01.2019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smtClean="0"/>
              <a:t>Zeitplan III – Erstellung des Leitlinienentwurfs</a:t>
            </a:r>
            <a:endParaRPr lang="de-DE" kern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Ergebnisse der Vorgespräche und der Regionalkonferenzen sowie der bisher eingegangenen schriftlichen Stellungnahmen =&gt; </a:t>
            </a:r>
            <a:r>
              <a:rPr lang="de-DE" sz="2400" b="1" dirty="0" smtClean="0"/>
              <a:t>Entwurf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Diskussion in einem Workshop (AG, Vertreter der Kommunen und der Landesverbände) </a:t>
            </a:r>
          </a:p>
          <a:p>
            <a:pPr marL="0" indent="0">
              <a:buNone/>
            </a:pPr>
            <a:r>
              <a:rPr lang="de-DE" sz="2400" dirty="0" smtClean="0"/>
              <a:t>=&gt; </a:t>
            </a:r>
            <a:r>
              <a:rPr lang="de-DE" sz="2400" b="1" dirty="0" smtClean="0"/>
              <a:t>Diskussionspapier I</a:t>
            </a:r>
          </a:p>
          <a:p>
            <a:pPr marL="0" indent="0">
              <a:buNone/>
            </a:pPr>
            <a:endParaRPr lang="de-D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4781968"/>
            <a:ext cx="7999040" cy="144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2040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16.01.2019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 smtClean="0"/>
              <a:t>Zeitplan IV – Diskussion des Leitlinienentwurfs</a:t>
            </a:r>
            <a:endParaRPr lang="de-DE" kern="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67544" y="2348881"/>
            <a:ext cx="8229600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schriftliche Stellungnahmen der interessierten Akteure in der Beteiligungsphase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Auswertung der Stellungnahmen, Hinweise und Anregungen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=&gt; </a:t>
            </a:r>
            <a:r>
              <a:rPr kumimoji="0" lang="de-DE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Diskussionspapier II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Pfeil nach rechts 6"/>
          <p:cNvSpPr/>
          <p:nvPr/>
        </p:nvSpPr>
        <p:spPr>
          <a:xfrm>
            <a:off x="539552" y="1340768"/>
            <a:ext cx="7920880" cy="1512168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 e t e i l i g u n g s p h a s e   II</a:t>
            </a:r>
          </a:p>
        </p:txBody>
      </p:sp>
    </p:spTree>
    <p:extLst>
      <p:ext uri="{BB962C8B-B14F-4D97-AF65-F5344CB8AC3E}">
        <p14:creationId xmlns:p14="http://schemas.microsoft.com/office/powerpoint/2010/main" val="292786486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16.01.2019</a:t>
            </a:r>
            <a:endParaRPr lang="de-DE" dirty="0"/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smtClean="0"/>
              <a:t>Zeitplan V – Diskussion im Landeskulturrat</a:t>
            </a:r>
            <a:endParaRPr lang="de-DE" kern="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1844824"/>
            <a:ext cx="82296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Diskussionspapier II geht als Vorlage in den Landeskulturrat (Mitte Juni)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=&gt; </a:t>
            </a:r>
            <a:r>
              <a:rPr kumimoji="0" lang="de-DE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Diskussionspapier III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erneute Vorlage im Landeskulturrat (Mitte Sept.) und abschließende Diskussion im Landeskulturrat</a:t>
            </a:r>
          </a:p>
        </p:txBody>
      </p:sp>
      <p:sp>
        <p:nvSpPr>
          <p:cNvPr id="8" name="Pfeil nach rechts 7"/>
          <p:cNvSpPr/>
          <p:nvPr/>
        </p:nvSpPr>
        <p:spPr>
          <a:xfrm>
            <a:off x="533400" y="3501008"/>
            <a:ext cx="7855024" cy="1224136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 e t e i l i g u n g s p h a s e  III</a:t>
            </a:r>
          </a:p>
        </p:txBody>
      </p:sp>
    </p:spTree>
    <p:extLst>
      <p:ext uri="{BB962C8B-B14F-4D97-AF65-F5344CB8AC3E}">
        <p14:creationId xmlns:p14="http://schemas.microsoft.com/office/powerpoint/2010/main" val="25577398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16.01.2019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smtClean="0"/>
              <a:t>Zeitplan VI - Landeskulturkonferenz</a:t>
            </a:r>
            <a:endParaRPr lang="de-DE" kern="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827584" y="1600200"/>
            <a:ext cx="785921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Landeskulturkonferenz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zur abschließenden Vorstellung der  kulturpolitischen Leitlinien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 des Aktionsplanes zur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Umsetzungsphase mit Modellprojekten (2020/2021)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09165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16.01.2019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29E80F-C443-42C5-810F-E2981EC5C068}" type="slidenum">
              <a:rPr lang="de-DE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smtClean="0"/>
              <a:t>Aktionsplan</a:t>
            </a:r>
            <a:endParaRPr lang="de-DE" kern="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899592" y="1600200"/>
            <a:ext cx="77872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Leitlinien werden ergänzt durch: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arenR"/>
              <a:tabLst/>
              <a:defRPr/>
            </a:pPr>
            <a:r>
              <a:rPr kumimoji="0" lang="de-DE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Erläuterungen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arenR"/>
              <a:tabLst/>
              <a:defRPr/>
            </a:pPr>
            <a:r>
              <a:rPr kumimoji="0" lang="de-DE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konkrete Umsetzungsvorschläge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arenR"/>
              <a:tabLst/>
              <a:defRPr/>
            </a:pPr>
            <a:r>
              <a:rPr kumimoji="0" lang="de-DE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Ausschreibung für Modellphase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1524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 Auftaktgespräch_21 08 2018">
  <a:themeElements>
    <a:clrScheme name="Powerpoint Master BM 1">
      <a:dk1>
        <a:srgbClr val="000000"/>
      </a:dk1>
      <a:lt1>
        <a:srgbClr val="FFFFFF"/>
      </a:lt1>
      <a:dk2>
        <a:srgbClr val="287DA8"/>
      </a:dk2>
      <a:lt2>
        <a:srgbClr val="A3C2D7"/>
      </a:lt2>
      <a:accent1>
        <a:srgbClr val="008C57"/>
      </a:accent1>
      <a:accent2>
        <a:srgbClr val="FAC23D"/>
      </a:accent2>
      <a:accent3>
        <a:srgbClr val="FFFFFF"/>
      </a:accent3>
      <a:accent4>
        <a:srgbClr val="000000"/>
      </a:accent4>
      <a:accent5>
        <a:srgbClr val="AAC5B4"/>
      </a:accent5>
      <a:accent6>
        <a:srgbClr val="E3B036"/>
      </a:accent6>
      <a:hlink>
        <a:srgbClr val="004F94"/>
      </a:hlink>
      <a:folHlink>
        <a:srgbClr val="E60021"/>
      </a:folHlink>
    </a:clrScheme>
    <a:fontScheme name="Powerpoint Master B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ts val="24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ts val="24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 Master BM 1">
        <a:dk1>
          <a:srgbClr val="000000"/>
        </a:dk1>
        <a:lt1>
          <a:srgbClr val="FFFFFF"/>
        </a:lt1>
        <a:dk2>
          <a:srgbClr val="287DA8"/>
        </a:dk2>
        <a:lt2>
          <a:srgbClr val="A3C2D7"/>
        </a:lt2>
        <a:accent1>
          <a:srgbClr val="008C57"/>
        </a:accent1>
        <a:accent2>
          <a:srgbClr val="FAC23D"/>
        </a:accent2>
        <a:accent3>
          <a:srgbClr val="FFFFFF"/>
        </a:accent3>
        <a:accent4>
          <a:srgbClr val="000000"/>
        </a:accent4>
        <a:accent5>
          <a:srgbClr val="AAC5B4"/>
        </a:accent5>
        <a:accent6>
          <a:srgbClr val="E3B036"/>
        </a:accent6>
        <a:hlink>
          <a:srgbClr val="004F94"/>
        </a:hlink>
        <a:folHlink>
          <a:srgbClr val="E6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Auftaktgespräch_21 08 2018</Template>
  <TotalTime>0</TotalTime>
  <Words>214</Words>
  <Application>Microsoft Office PowerPoint</Application>
  <PresentationFormat>Bildschirmpräsentation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  <vt:variant>
        <vt:lpstr>Zielgruppenorientierte Präsentationen</vt:lpstr>
      </vt:variant>
      <vt:variant>
        <vt:i4>20</vt:i4>
      </vt:variant>
    </vt:vector>
  </HeadingPairs>
  <TitlesOfParts>
    <vt:vector size="31" baseType="lpstr">
      <vt:lpstr>Präsentation Auftaktgespräch_21 08 2018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Umsetzung des Schulgesetzes</vt:lpstr>
      <vt:lpstr>Selbständige Schule</vt:lpstr>
      <vt:lpstr>Schülerbezogene Stundenzuweisun</vt:lpstr>
      <vt:lpstr>Auswirkungen Schulwahlfreiheit</vt:lpstr>
      <vt:lpstr>Landesprogramm</vt:lpstr>
      <vt:lpstr>Fortbildungsschwerpunkte</vt:lpstr>
      <vt:lpstr>Bildungskonzeption</vt:lpstr>
      <vt:lpstr>Weiterentwicklung Sek 1</vt:lpstr>
      <vt:lpstr>Modernisierung Gy</vt:lpstr>
      <vt:lpstr>weitere Umsetzung LPK</vt:lpstr>
      <vt:lpstr>alles</vt:lpstr>
      <vt:lpstr>ausgesucht</vt:lpstr>
      <vt:lpstr>Ende</vt:lpstr>
      <vt:lpstr>Weiterentwicklung RBB</vt:lpstr>
      <vt:lpstr>Konzept sonderPäd</vt:lpstr>
      <vt:lpstr>Qualitätsentwicklung</vt:lpstr>
      <vt:lpstr>Fremdsprachenkonzept</vt:lpstr>
      <vt:lpstr>Weiterentwicklung Schulaufsicht</vt:lpstr>
      <vt:lpstr>Ermäßigungsstunden VO</vt:lpstr>
      <vt:lpstr>Notfälle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Stefanie Kracht</dc:creator>
  <cp:lastModifiedBy>Schumacher Katerina</cp:lastModifiedBy>
  <cp:revision>79</cp:revision>
  <dcterms:created xsi:type="dcterms:W3CDTF">2018-08-14T12:13:32Z</dcterms:created>
  <dcterms:modified xsi:type="dcterms:W3CDTF">2019-01-29T07:50:44Z</dcterms:modified>
</cp:coreProperties>
</file>