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678" r:id="rId2"/>
    <p:sldId id="836" r:id="rId3"/>
    <p:sldId id="830" r:id="rId4"/>
    <p:sldId id="838" r:id="rId5"/>
    <p:sldId id="839" r:id="rId6"/>
    <p:sldId id="847" r:id="rId7"/>
    <p:sldId id="859" r:id="rId8"/>
    <p:sldId id="832" r:id="rId9"/>
    <p:sldId id="833" r:id="rId10"/>
    <p:sldId id="840" r:id="rId11"/>
    <p:sldId id="856" r:id="rId12"/>
    <p:sldId id="841" r:id="rId13"/>
    <p:sldId id="843" r:id="rId14"/>
    <p:sldId id="845" r:id="rId15"/>
    <p:sldId id="852" r:id="rId16"/>
    <p:sldId id="857" r:id="rId17"/>
    <p:sldId id="853" r:id="rId18"/>
    <p:sldId id="854" r:id="rId19"/>
    <p:sldId id="855" r:id="rId20"/>
    <p:sldId id="831" r:id="rId21"/>
  </p:sldIdLst>
  <p:sldSz cx="9144000" cy="6858000" type="screen4x3"/>
  <p:notesSz cx="6797675" cy="9926638"/>
  <p:custShowLst>
    <p:custShow name="Umsetzung des Schulgesetzes" id="0">
      <p:sldLst/>
    </p:custShow>
    <p:custShow name="Selbständige Schule" id="1">
      <p:sldLst/>
    </p:custShow>
    <p:custShow name="Schülerbezogene Stundenzuweisun" id="2">
      <p:sldLst/>
    </p:custShow>
    <p:custShow name="Auswirkungen Schulwahlfreiheit" id="3">
      <p:sldLst/>
    </p:custShow>
    <p:custShow name="Landesprogramm" id="4">
      <p:sldLst/>
    </p:custShow>
    <p:custShow name="Fortbildungsschwerpunkte" id="5">
      <p:sldLst/>
    </p:custShow>
    <p:custShow name="Bildungskonzeption" id="6">
      <p:sldLst/>
    </p:custShow>
    <p:custShow name="Weiterentwicklung Sek 1" id="7">
      <p:sldLst/>
    </p:custShow>
    <p:custShow name="Modernisierung Gy" id="8">
      <p:sldLst/>
    </p:custShow>
    <p:custShow name="weitere Umsetzung LPK" id="9">
      <p:sldLst/>
    </p:custShow>
    <p:custShow name="alles" id="10">
      <p:sldLst/>
    </p:custShow>
    <p:custShow name="ausgesucht" id="11">
      <p:sldLst/>
    </p:custShow>
    <p:custShow name="Ende" id="12">
      <p:sldLst/>
    </p:custShow>
    <p:custShow name="Weiterentwicklung RBB" id="13">
      <p:sldLst/>
    </p:custShow>
    <p:custShow name="Konzept sonderPäd" id="14">
      <p:sldLst/>
    </p:custShow>
    <p:custShow name="Qualitätsentwicklung" id="15">
      <p:sldLst/>
    </p:custShow>
    <p:custShow name="Fremdsprachenkonzept" id="16">
      <p:sldLst/>
    </p:custShow>
    <p:custShow name="Weiterentwicklung Schulaufsicht" id="17">
      <p:sldLst/>
    </p:custShow>
    <p:custShow name="Ermäßigungsstunden VO" id="18">
      <p:sldLst/>
    </p:custShow>
    <p:custShow name="Notfälle" id="19">
      <p:sldLst/>
    </p:custShow>
  </p:custShowLst>
  <p:defaultTextStyle>
    <a:defPPr>
      <a:defRPr lang="en-GB"/>
    </a:defPPr>
    <a:lvl1pPr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Ölscher, Sieglinde" initials="Ö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99FFCC"/>
    <a:srgbClr val="00FF00"/>
    <a:srgbClr val="FFFFCC"/>
    <a:srgbClr val="CCFF33"/>
    <a:srgbClr val="FF9966"/>
    <a:srgbClr val="FF0000"/>
    <a:srgbClr val="CCFF99"/>
    <a:srgbClr val="969696"/>
    <a:srgbClr val="287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734" autoAdjust="0"/>
  </p:normalViewPr>
  <p:slideViewPr>
    <p:cSldViewPr snapToObjects="1">
      <p:cViewPr varScale="1">
        <p:scale>
          <a:sx n="69" d="100"/>
          <a:sy n="69" d="100"/>
        </p:scale>
        <p:origin x="5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04"/>
    </p:cViewPr>
  </p:sorterViewPr>
  <p:notesViewPr>
    <p:cSldViewPr snapToObjects="1">
      <p:cViewPr varScale="1">
        <p:scale>
          <a:sx n="57" d="100"/>
          <a:sy n="57" d="100"/>
        </p:scale>
        <p:origin x="-2639" y="-51"/>
      </p:cViewPr>
      <p:guideLst>
        <p:guide orient="horz" pos="3124"/>
        <p:guide pos="214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614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2"/>
            <a:ext cx="2946144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164"/>
            <a:ext cx="294614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428164"/>
            <a:ext cx="2946144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EEF2AEF-0A53-48DB-85F6-4F6562D422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58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614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2"/>
            <a:ext cx="2946144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5" y="4714877"/>
            <a:ext cx="5437169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164"/>
            <a:ext cx="294614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164"/>
            <a:ext cx="2946144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8E5D015-02A5-49B6-851D-DF4E271F1AB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262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5D015-02A5-49B6-851D-DF4E271F1AB3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31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6" name="Picture 29" descr="MV_MBWK_M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0"/>
            <a:ext cx="30511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715000"/>
            <a:ext cx="8077200" cy="60007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80038"/>
            <a:ext cx="8077200" cy="5334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81405324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422BF-5437-4A81-8A0D-28B23602FE4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61095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5078-B89D-41A2-A639-E9202F4471A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10080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1524000"/>
            <a:ext cx="2019300" cy="43894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1524000"/>
            <a:ext cx="5905500" cy="43894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3325D-353E-48FD-9FBC-45E9704E1B1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78086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533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3400" y="2057400"/>
            <a:ext cx="8077200" cy="3856038"/>
          </a:xfrm>
        </p:spPr>
        <p:txBody>
          <a:bodyPr/>
          <a:lstStyle/>
          <a:p>
            <a:pPr lvl="0"/>
            <a:r>
              <a:rPr lang="de-DE" noProof="0" dirty="0" smtClean="0"/>
              <a:t>Tabelle durch Klicken auf Symbol hinzufügen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8CAD-9F2E-46DE-B2B2-3601DE721992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37235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E80F-C443-42C5-810F-E2981EC5C068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71650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6008CA-39E7-4513-A15B-320ED0F0E4F3}" type="slidenum">
              <a:rPr lang="de-DE" smtClean="0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5E56-522C-4AE7-808C-E639736BE2CF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60742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3962400" cy="385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962400" cy="385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69A3-F4D5-4D72-8A49-B296521C29C1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27935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7843-A94E-4BBD-9E91-234C4BD54492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99242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DC7BA-1A52-439B-9FC0-24B8670DD69F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5927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D2B6E-DFAE-4D9E-9CEC-16600DFCC59B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58615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4DE-8D30-4463-8D8D-11B7FBB22E25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212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head_folge"/>
          <p:cNvPicPr preferRelativeResize="0"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23"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0"/>
            <a:ext cx="8077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057400"/>
            <a:ext cx="8077200" cy="385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Fließtext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38989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9700" y="6400800"/>
            <a:ext cx="850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6008CA-39E7-4513-A15B-320ED0F0E4F3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1031" name="Picture 13" descr="head_folge"/>
          <p:cNvPicPr preferRelativeResize="0"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23"/>
          <a:stretch>
            <a:fillRect/>
          </a:stretch>
        </p:blipFill>
        <p:spPr bwMode="auto">
          <a:xfrm>
            <a:off x="0" y="0"/>
            <a:ext cx="9144000" cy="12334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2" descr="MV_MBWK_M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3" y="0"/>
            <a:ext cx="2033587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26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ransition spd="med">
    <p:fade/>
  </p:transition>
  <p:hf hdr="0" ftr="0"/>
  <p:txStyles>
    <p:titleStyle>
      <a:lvl1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63525" indent="-261938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>
          <a:solidFill>
            <a:schemeClr val="tx1"/>
          </a:solidFill>
          <a:latin typeface="+mn-lt"/>
        </a:defRPr>
      </a:lvl2pPr>
      <a:lvl3pPr marL="539750" indent="-274638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600">
          <a:solidFill>
            <a:schemeClr val="tx1"/>
          </a:solidFill>
          <a:latin typeface="+mn-lt"/>
        </a:defRPr>
      </a:lvl3pPr>
      <a:lvl4pPr marL="8064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600">
          <a:solidFill>
            <a:schemeClr val="tx1"/>
          </a:solidFill>
          <a:latin typeface="+mn-lt"/>
        </a:defRPr>
      </a:lvl4pPr>
      <a:lvl5pPr marL="10731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5pPr>
      <a:lvl6pPr marL="15303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6pPr>
      <a:lvl7pPr marL="19875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7pPr>
      <a:lvl8pPr marL="24447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8pPr>
      <a:lvl9pPr marL="29019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 t="4166" b="4167"/>
          <a:stretch>
            <a:fillRect/>
          </a:stretch>
        </p:blipFill>
        <p:spPr bwMode="auto">
          <a:xfrm>
            <a:off x="0" y="1752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1763688" y="2990562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Regionale Kulturkonferenz</a:t>
            </a:r>
          </a:p>
          <a:p>
            <a:r>
              <a:rPr lang="de-DE" sz="2800" b="1" dirty="0" smtClean="0"/>
              <a:t>Neubrandenburg, 12.03.2019</a:t>
            </a:r>
          </a:p>
          <a:p>
            <a:endParaRPr lang="de-DE" sz="2800" b="1" dirty="0" smtClean="0"/>
          </a:p>
          <a:p>
            <a:r>
              <a:rPr lang="de-DE" sz="4000" b="1" dirty="0" smtClean="0"/>
              <a:t>Herzlich Willkommen!</a:t>
            </a:r>
            <a:endParaRPr lang="de-DE" sz="4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II – Regionalkonferenzen 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Mi, 16.01.2019	RKK Schwerin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Sa, 02.03.2019	RKK Güstrow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Di, 12.03.2019	RKK Neubrandenburg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Do, 28.03.2019	RKK Stralsund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jeweils unterstützt durch die Kommunen 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Kreiskulturräte vor Ort sowie die AG des LKR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 jede RKK „sammelt“ Meinungsbilder aus regionaler  Perspektive, die zu einem Gesamtbild zusammengefügt werden sollen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 n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ach 2</a:t>
            </a:r>
            <a:r>
              <a:rPr kumimoji="0" lang="de-DE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RKK erste Schwerpunkte erkennbar</a:t>
            </a: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sz="12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 smtClea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" name="Pfeil nach unten 7"/>
          <p:cNvSpPr/>
          <p:nvPr/>
        </p:nvSpPr>
        <p:spPr>
          <a:xfrm>
            <a:off x="7380312" y="1484784"/>
            <a:ext cx="1440160" cy="3024336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2000" dirty="0" smtClean="0"/>
              <a:t>Beteiligungsphase I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967023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412776"/>
            <a:ext cx="8077200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Einsammeln eines Meinungsbildes aus vier Regionen zu denselben Fragestellungen bzw. den sechs Schwerpunktthemen (</a:t>
            </a:r>
            <a:r>
              <a:rPr lang="de-DE" dirty="0" err="1" smtClean="0"/>
              <a:t>workshops</a:t>
            </a:r>
            <a:r>
              <a:rPr lang="de-DE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Am Vormittag: regionale Perspektive auf die Themenstellungen =&gt; Was bzw. welche Rahmenbedingungen brauchen wir konkret vor Ort? Wer ist wofür zuständig? Was können wir vor Ort beitragen?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Am Nachmittag: Was lässt sich als Thema/als Rahmenbedingung landesweit definieren? Was können wir vor Ort alleine nicht lösen?</a:t>
            </a:r>
          </a:p>
          <a:p>
            <a:pPr marL="0" indent="0"/>
            <a:r>
              <a:rPr lang="de-DE" dirty="0" smtClean="0"/>
              <a:t>	=&gt; </a:t>
            </a:r>
            <a:r>
              <a:rPr lang="de-DE" dirty="0" smtClean="0"/>
              <a:t>idealerweise </a:t>
            </a:r>
            <a:r>
              <a:rPr lang="de-DE" dirty="0" smtClean="0"/>
              <a:t>erste Ideen für Leitlinien entwickeln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Workshop 7: Welche Themen sind für uns zudem vor Ort wichtig? Welche Umsetzungsideen habe ich?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 algn="ctr"/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Infos im KULTURPORTAL unter www.kultur-mv.de</a:t>
            </a:r>
            <a:endParaRPr lang="de-DE" sz="24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5" name="Rechteck 4"/>
          <p:cNvSpPr/>
          <p:nvPr/>
        </p:nvSpPr>
        <p:spPr>
          <a:xfrm>
            <a:off x="395536" y="404664"/>
            <a:ext cx="6928371" cy="46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lnSpc>
                <a:spcPct val="110000"/>
              </a:lnSpc>
              <a:spcBef>
                <a:spcPct val="0"/>
              </a:spcBef>
              <a:buClr>
                <a:srgbClr val="287DA8"/>
              </a:buClr>
              <a:buSzPct val="75000"/>
            </a:pPr>
            <a:r>
              <a:rPr lang="de-DE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Ziele der </a:t>
            </a:r>
            <a:r>
              <a:rPr lang="de-DE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RKK </a:t>
            </a:r>
            <a:r>
              <a:rPr lang="de-DE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und der Workshops heute:</a:t>
            </a:r>
          </a:p>
        </p:txBody>
      </p:sp>
    </p:spTree>
    <p:extLst>
      <p:ext uri="{BB962C8B-B14F-4D97-AF65-F5344CB8AC3E}">
        <p14:creationId xmlns:p14="http://schemas.microsoft.com/office/powerpoint/2010/main" val="21597242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III – Erstellung und Diskussion des Leitlinienentwurfs</a:t>
            </a:r>
            <a:endParaRPr lang="de-DE" kern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 smtClean="0"/>
              <a:t>Ergebnisse der Vorgespräche und der Regionalkonferenzen sowie der bisher eingegangenen schriftlichen Stellungnahmen =&gt; </a:t>
            </a:r>
            <a:r>
              <a:rPr lang="de-DE" sz="2400" b="1" dirty="0" smtClean="0"/>
              <a:t>Entwurf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 smtClean="0"/>
              <a:t>Diskussion in einem Workshop (AG, Vertreter der Kommunen und der </a:t>
            </a:r>
            <a:r>
              <a:rPr lang="de-DE" sz="2400" dirty="0" smtClean="0"/>
              <a:t>Landesverbände, externe </a:t>
            </a:r>
            <a:r>
              <a:rPr lang="de-DE" sz="2400" dirty="0" err="1" smtClean="0"/>
              <a:t>Sachverst</a:t>
            </a:r>
            <a:r>
              <a:rPr lang="de-DE" sz="2400" dirty="0" smtClean="0"/>
              <a:t>.) </a:t>
            </a:r>
            <a:endParaRPr lang="de-DE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 smtClean="0"/>
              <a:t>=&gt; </a:t>
            </a:r>
            <a:r>
              <a:rPr lang="de-DE" sz="2400" b="1" dirty="0" smtClean="0"/>
              <a:t>Diskussionspapier 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2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24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b="1" dirty="0" smtClean="0"/>
              <a:t>=&gt; Diskussionspapier II</a:t>
            </a:r>
          </a:p>
          <a:p>
            <a:pPr marL="0" indent="0">
              <a:buNone/>
            </a:pPr>
            <a:r>
              <a:rPr lang="de-DE" sz="2800" dirty="0" smtClean="0"/>
              <a:t>ADRESSE</a:t>
            </a:r>
            <a:r>
              <a:rPr lang="de-DE" sz="2800" dirty="0"/>
              <a:t>: kulturleitlinien@bm.mv-regierung.de</a:t>
            </a:r>
            <a:endParaRPr lang="de-DE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62" y="3429000"/>
            <a:ext cx="8077200" cy="158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204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IV – Diskussion im Landeskulturrat und Landeskulturkonferenz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1340768"/>
            <a:ext cx="8229600" cy="5060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Diskussionspapier II geht als Vorlage in den </a:t>
            </a: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Landeskulturrat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(Mitte Juni)</a:t>
            </a:r>
            <a:r>
              <a:rPr kumimoji="0" lang="de-DE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 </a:t>
            </a: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Diskussionspapier III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erneute Vorlage im </a:t>
            </a: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Landeskulturrat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(Mitte Sept.) und abschließende Diskussion im Landeskulturrat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de-DE" sz="12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=&gt; </a:t>
            </a:r>
            <a:r>
              <a:rPr lang="de-DE" b="1" dirty="0">
                <a:solidFill>
                  <a:sysClr val="windowText" lastClr="000000"/>
                </a:solidFill>
                <a:latin typeface="Calibri"/>
              </a:rPr>
              <a:t>Landeskulturkonferenz</a:t>
            </a:r>
            <a:r>
              <a:rPr lang="de-DE" dirty="0">
                <a:solidFill>
                  <a:sysClr val="windowText" lastClr="000000"/>
                </a:solidFill>
                <a:latin typeface="Calibri"/>
              </a:rPr>
              <a:t> zur abschließenden Vorstellung der  kulturpolitischen Leitlinien </a:t>
            </a: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und </a:t>
            </a:r>
            <a:r>
              <a:rPr lang="de-DE" dirty="0">
                <a:solidFill>
                  <a:sysClr val="windowText" lastClr="000000"/>
                </a:solidFill>
                <a:latin typeface="Calibri"/>
              </a:rPr>
              <a:t>des Aktionsplanes zur </a:t>
            </a: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Umsetzungsphase </a:t>
            </a:r>
            <a:r>
              <a:rPr lang="de-DE" dirty="0">
                <a:solidFill>
                  <a:sysClr val="windowText" lastClr="000000"/>
                </a:solidFill>
                <a:latin typeface="Calibri"/>
              </a:rPr>
              <a:t>mit </a:t>
            </a:r>
            <a:r>
              <a:rPr lang="de-DE" dirty="0" smtClean="0">
                <a:solidFill>
                  <a:sysClr val="windowText" lastClr="000000"/>
                </a:solidFill>
                <a:latin typeface="Calibri"/>
              </a:rPr>
              <a:t>Modellprojekten</a:t>
            </a: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504788" y="2348880"/>
            <a:ext cx="7855024" cy="108012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e t e i l i g u n g s p h a s e  III</a:t>
            </a:r>
          </a:p>
        </p:txBody>
      </p:sp>
    </p:spTree>
    <p:extLst>
      <p:ext uri="{BB962C8B-B14F-4D97-AF65-F5344CB8AC3E}">
        <p14:creationId xmlns:p14="http://schemas.microsoft.com/office/powerpoint/2010/main" val="25577398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Aktionsplan – Wie geht es weiter?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899592" y="1600200"/>
            <a:ext cx="7787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Leitlinien werden ergänzt durch: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Erläuterungen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konkrete Umsetzungsvorschläge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Ausschreibung für Modellphase 2020/21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524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533400" y="1772816"/>
            <a:ext cx="8077200" cy="4140622"/>
          </a:xfrm>
        </p:spPr>
        <p:txBody>
          <a:bodyPr/>
          <a:lstStyle/>
          <a:p>
            <a:pPr marL="0" indent="0" algn="ctr"/>
            <a:endParaRPr lang="de-DE" dirty="0" smtClean="0"/>
          </a:p>
          <a:p>
            <a:pPr marL="0" indent="0" algn="ctr"/>
            <a:r>
              <a:rPr lang="de-DE" sz="4400" b="1" dirty="0" err="1" smtClean="0"/>
              <a:t>KulturPause</a:t>
            </a:r>
            <a:endParaRPr lang="de-DE" sz="4400" b="1" dirty="0" smtClean="0"/>
          </a:p>
          <a:p>
            <a:pPr marL="0" indent="0" algn="ctr"/>
            <a:endParaRPr lang="de-DE" sz="2000" b="1" dirty="0" smtClean="0"/>
          </a:p>
          <a:p>
            <a:pPr marL="0" indent="0" algn="ctr"/>
            <a:r>
              <a:rPr lang="de-DE" sz="2800" dirty="0"/>
              <a:t>Trommelgruppe des Soziokulturellen Bildungszentrum e.V. Neubrandenburg</a:t>
            </a:r>
          </a:p>
        </p:txBody>
      </p:sp>
    </p:spTree>
    <p:extLst>
      <p:ext uri="{BB962C8B-B14F-4D97-AF65-F5344CB8AC3E}">
        <p14:creationId xmlns:p14="http://schemas.microsoft.com/office/powerpoint/2010/main" val="27106067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340768"/>
            <a:ext cx="8077200" cy="4572670"/>
          </a:xfrm>
        </p:spPr>
        <p:txBody>
          <a:bodyPr/>
          <a:lstStyle/>
          <a:p>
            <a:pPr algn="ctr"/>
            <a:r>
              <a:rPr lang="de-DE" sz="2800" b="1" dirty="0" smtClean="0"/>
              <a:t>Moderatorinnen und Moderatoren</a:t>
            </a:r>
          </a:p>
          <a:p>
            <a:pPr algn="ctr"/>
            <a:endParaRPr lang="de-DE" sz="1050" b="1" dirty="0" smtClean="0"/>
          </a:p>
          <a:p>
            <a:r>
              <a:rPr lang="de-DE" sz="1600" b="1" dirty="0">
                <a:solidFill>
                  <a:srgbClr val="FF0000"/>
                </a:solidFill>
              </a:rPr>
              <a:t>WS 1 - Vernetzung  und kooperative </a:t>
            </a:r>
            <a:r>
              <a:rPr lang="de-DE" sz="1600" b="1" dirty="0" smtClean="0">
                <a:solidFill>
                  <a:srgbClr val="FF0000"/>
                </a:solidFill>
              </a:rPr>
              <a:t>Zusammenarbeit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Ute Köpke</a:t>
            </a:r>
            <a:r>
              <a:rPr lang="de-DE" sz="1600" b="1" dirty="0" smtClean="0"/>
              <a:t>		WS </a:t>
            </a:r>
            <a:r>
              <a:rPr lang="de-DE" sz="1600" b="1" dirty="0"/>
              <a:t>2 - Kultur in ländlichen </a:t>
            </a:r>
            <a:r>
              <a:rPr lang="de-DE" sz="1600" b="1" dirty="0" smtClean="0"/>
              <a:t>Räumen</a:t>
            </a:r>
          </a:p>
          <a:p>
            <a:r>
              <a:rPr lang="de-DE" sz="1600" b="1" dirty="0"/>
              <a:t>	</a:t>
            </a:r>
            <a:r>
              <a:rPr lang="de-DE" sz="1600" b="1" dirty="0" smtClean="0"/>
              <a:t>			Ton </a:t>
            </a:r>
            <a:r>
              <a:rPr lang="de-DE" sz="1600" b="1" dirty="0" err="1" smtClean="0"/>
              <a:t>Matton</a:t>
            </a:r>
            <a:endParaRPr lang="de-DE" sz="1600" b="1" dirty="0" smtClean="0"/>
          </a:p>
          <a:p>
            <a:r>
              <a:rPr lang="de-DE" sz="1600" b="1" dirty="0"/>
              <a:t>	</a:t>
            </a:r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WS 3 - Kulturförderung und </a:t>
            </a:r>
            <a:r>
              <a:rPr lang="de-DE" sz="1600" b="1" dirty="0" smtClean="0">
                <a:solidFill>
                  <a:schemeClr val="bg2">
                    <a:lumMod val="75000"/>
                  </a:schemeClr>
                </a:solidFill>
              </a:rPr>
              <a:t>Kulturfinanzierung</a:t>
            </a:r>
          </a:p>
          <a:p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1600" b="1" dirty="0" smtClean="0">
                <a:solidFill>
                  <a:schemeClr val="bg2">
                    <a:lumMod val="75000"/>
                  </a:schemeClr>
                </a:solidFill>
              </a:rPr>
              <a:t>Dr. Sebastian </a:t>
            </a:r>
            <a:r>
              <a:rPr lang="de-DE" sz="1600" b="1" dirty="0" err="1" smtClean="0">
                <a:solidFill>
                  <a:schemeClr val="bg2">
                    <a:lumMod val="75000"/>
                  </a:schemeClr>
                </a:solidFill>
              </a:rPr>
              <a:t>Kalden</a:t>
            </a:r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1600" b="1" dirty="0" smtClean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1600" b="1" dirty="0" smtClean="0">
                <a:solidFill>
                  <a:srgbClr val="FFC000"/>
                </a:solidFill>
              </a:rPr>
              <a:t>WS </a:t>
            </a:r>
            <a:r>
              <a:rPr lang="de-DE" sz="1600" b="1" dirty="0">
                <a:solidFill>
                  <a:srgbClr val="FFC000"/>
                </a:solidFill>
              </a:rPr>
              <a:t>4 - Kulturelle Bildung und </a:t>
            </a:r>
            <a:r>
              <a:rPr lang="de-DE" sz="1600" b="1" dirty="0" smtClean="0">
                <a:solidFill>
                  <a:srgbClr val="FFC000"/>
                </a:solidFill>
              </a:rPr>
              <a:t>Teilhabe</a:t>
            </a:r>
          </a:p>
          <a:p>
            <a:r>
              <a:rPr lang="de-DE" sz="1600" b="1" dirty="0">
                <a:solidFill>
                  <a:srgbClr val="FFC000"/>
                </a:solidFill>
              </a:rPr>
              <a:t>	</a:t>
            </a:r>
            <a:r>
              <a:rPr lang="de-DE" sz="1600" b="1" dirty="0" smtClean="0">
                <a:solidFill>
                  <a:srgbClr val="FFC000"/>
                </a:solidFill>
              </a:rPr>
              <a:t>				Thomas Hetzel</a:t>
            </a:r>
          </a:p>
          <a:p>
            <a:r>
              <a:rPr lang="de-DE" sz="1600" b="1" dirty="0">
                <a:solidFill>
                  <a:srgbClr val="3333FF"/>
                </a:solidFill>
              </a:rPr>
              <a:t>WS 5 - Qualität und </a:t>
            </a:r>
            <a:r>
              <a:rPr lang="de-DE" sz="1600" b="1" dirty="0" smtClean="0">
                <a:solidFill>
                  <a:srgbClr val="3333FF"/>
                </a:solidFill>
              </a:rPr>
              <a:t>Qualifikation</a:t>
            </a:r>
          </a:p>
          <a:p>
            <a:r>
              <a:rPr lang="de-DE" sz="1600" b="1" dirty="0">
                <a:solidFill>
                  <a:srgbClr val="3333FF"/>
                </a:solidFill>
              </a:rPr>
              <a:t>Dr. Bernd </a:t>
            </a:r>
            <a:r>
              <a:rPr lang="de-DE" sz="1600" b="1" dirty="0" err="1" smtClean="0">
                <a:solidFill>
                  <a:srgbClr val="3333FF"/>
                </a:solidFill>
              </a:rPr>
              <a:t>Lukasch</a:t>
            </a:r>
            <a:r>
              <a:rPr lang="de-DE" sz="1600" b="1" dirty="0"/>
              <a:t>		</a:t>
            </a:r>
            <a:r>
              <a:rPr lang="de-DE" sz="1600" b="1" dirty="0" smtClean="0"/>
              <a:t>	</a:t>
            </a:r>
            <a:r>
              <a:rPr lang="de-DE" sz="1600" b="1" dirty="0"/>
              <a:t>	</a:t>
            </a:r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WS 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6 - </a:t>
            </a:r>
            <a:r>
              <a:rPr lang="de-DE" sz="1600" b="1" dirty="0" err="1">
                <a:solidFill>
                  <a:schemeClr val="accent1">
                    <a:lumMod val="75000"/>
                  </a:schemeClr>
                </a:solidFill>
              </a:rPr>
              <a:t>KulturLand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MV</a:t>
            </a:r>
          </a:p>
          <a:p>
            <a:r>
              <a:rPr lang="de-DE" sz="1600" b="1" dirty="0"/>
              <a:t>		WS 7 - </a:t>
            </a:r>
            <a:r>
              <a:rPr lang="de-DE" sz="1600" b="1" dirty="0" err="1"/>
              <a:t>FreiRaum</a:t>
            </a:r>
            <a:r>
              <a:rPr lang="de-DE" sz="1600" b="1" dirty="0"/>
              <a:t> für Visionen</a:t>
            </a:r>
            <a:r>
              <a:rPr lang="de-DE" sz="1600" b="1" dirty="0" smtClean="0"/>
              <a:t>	</a:t>
            </a:r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Manuela Heberer</a:t>
            </a:r>
          </a:p>
          <a:p>
            <a:r>
              <a:rPr lang="de-DE" sz="1600" b="1" dirty="0"/>
              <a:t>	</a:t>
            </a:r>
            <a:r>
              <a:rPr lang="de-DE" sz="1600" b="1" dirty="0" smtClean="0"/>
              <a:t>	Manja </a:t>
            </a:r>
            <a:r>
              <a:rPr lang="de-DE" sz="1600" b="1" dirty="0" err="1" smtClean="0"/>
              <a:t>Graaf</a:t>
            </a:r>
            <a:endParaRPr lang="de-DE" sz="1600" b="1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9142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sz="4800" b="1" dirty="0" err="1" smtClean="0"/>
              <a:t>WorkshopPhase</a:t>
            </a:r>
            <a:endParaRPr lang="de-DE" sz="4800" b="1" dirty="0" smtClean="0"/>
          </a:p>
          <a:p>
            <a:pPr algn="ctr"/>
            <a:endParaRPr lang="de-DE" sz="2000" b="1" dirty="0"/>
          </a:p>
          <a:p>
            <a:pPr algn="ctr"/>
            <a:r>
              <a:rPr lang="de-DE" sz="4000" b="1" dirty="0" smtClean="0"/>
              <a:t>Wir wünschen gute und angeregte Diskussionen!</a:t>
            </a:r>
            <a:endParaRPr lang="de-DE" sz="40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23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3856038"/>
          </a:xfrm>
        </p:spPr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sz="4800" b="1" dirty="0" smtClean="0"/>
              <a:t>Zusammenfassung der </a:t>
            </a:r>
            <a:r>
              <a:rPr lang="de-DE" sz="4800" b="1" dirty="0" err="1" smtClean="0"/>
              <a:t>Workshoparbeit</a:t>
            </a:r>
            <a:endParaRPr lang="de-DE" sz="4800" b="1" dirty="0" smtClean="0"/>
          </a:p>
          <a:p>
            <a:pPr algn="ctr"/>
            <a:endParaRPr lang="de-DE" sz="4800" b="1" dirty="0" smtClean="0"/>
          </a:p>
          <a:p>
            <a:pPr algn="ctr"/>
            <a:endParaRPr lang="de-DE" sz="2000" b="1" dirty="0"/>
          </a:p>
          <a:p>
            <a:pPr algn="ctr"/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216047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3856038"/>
          </a:xfrm>
        </p:spPr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sz="4800" b="1" dirty="0" smtClean="0"/>
              <a:t>Schlusswort und Verabschiedung</a:t>
            </a:r>
          </a:p>
          <a:p>
            <a:pPr algn="ctr"/>
            <a:endParaRPr lang="de-DE" sz="2000" b="1" dirty="0"/>
          </a:p>
          <a:p>
            <a:pPr algn="ctr"/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4470431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772816"/>
            <a:ext cx="8077200" cy="4140622"/>
          </a:xfrm>
        </p:spPr>
        <p:txBody>
          <a:bodyPr/>
          <a:lstStyle/>
          <a:p>
            <a:pPr marL="0" indent="0" algn="ctr"/>
            <a:endParaRPr lang="de-DE" dirty="0" smtClean="0"/>
          </a:p>
          <a:p>
            <a:pPr marL="0" indent="0" algn="ctr"/>
            <a:r>
              <a:rPr lang="de-DE" sz="4400" b="1" dirty="0" err="1" smtClean="0"/>
              <a:t>KulturAuftakt</a:t>
            </a:r>
            <a:endParaRPr lang="de-DE" sz="4400" b="1" dirty="0" smtClean="0"/>
          </a:p>
          <a:p>
            <a:pPr marL="0" indent="0" algn="ctr"/>
            <a:endParaRPr lang="de-DE" sz="2000" dirty="0" smtClean="0"/>
          </a:p>
          <a:p>
            <a:pPr marL="0" indent="0" algn="ctr"/>
            <a:r>
              <a:rPr lang="de-DE" sz="3600" dirty="0"/>
              <a:t>Lilly </a:t>
            </a:r>
            <a:r>
              <a:rPr lang="de-DE" sz="3600" dirty="0" smtClean="0"/>
              <a:t>Kühn</a:t>
            </a:r>
          </a:p>
          <a:p>
            <a:pPr marL="0" indent="0" algn="ctr"/>
            <a:r>
              <a:rPr lang="de-DE" sz="3600" dirty="0" smtClean="0"/>
              <a:t>Musikschülerin </a:t>
            </a:r>
            <a:r>
              <a:rPr lang="de-DE" sz="3600" dirty="0"/>
              <a:t>der Kreismusikschule </a:t>
            </a:r>
            <a:r>
              <a:rPr lang="de-DE" sz="3600" dirty="0" err="1" smtClean="0"/>
              <a:t>kon.centus</a:t>
            </a:r>
            <a:r>
              <a:rPr lang="de-DE" sz="3600" dirty="0" smtClean="0"/>
              <a:t> </a:t>
            </a:r>
            <a:r>
              <a:rPr lang="de-DE" sz="3600" dirty="0"/>
              <a:t/>
            </a:r>
            <a:br>
              <a:rPr lang="de-DE" sz="3600" dirty="0"/>
            </a:br>
            <a:endParaRPr lang="de-DE" sz="36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12.03.2019	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314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Picture 4" descr="MVP_IC_Motiv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233488"/>
            <a:ext cx="5292725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33487"/>
            <a:ext cx="4572000" cy="5006975"/>
          </a:xfrm>
          <a:prstGeom prst="rect">
            <a:avLst/>
          </a:prstGeom>
          <a:solidFill>
            <a:srgbClr val="287E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de-DE" sz="4400" dirty="0" smtClean="0"/>
              <a:t>Vielen Dank!</a:t>
            </a:r>
            <a:endParaRPr lang="de-DE" sz="4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3284538"/>
            <a:ext cx="4038600" cy="1619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9594600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736650"/>
            <a:ext cx="8077200" cy="4212630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7" name="Rechteck 6"/>
          <p:cNvSpPr/>
          <p:nvPr/>
        </p:nvSpPr>
        <p:spPr>
          <a:xfrm>
            <a:off x="1187624" y="2348880"/>
            <a:ext cx="6572076" cy="299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ct val="35000"/>
              </a:spcBef>
              <a:buClr>
                <a:srgbClr val="287DA8"/>
              </a:buClr>
              <a:buSzPct val="75000"/>
            </a:pPr>
            <a:r>
              <a:rPr lang="de-DE" sz="4400" b="1" kern="0" dirty="0" smtClean="0">
                <a:solidFill>
                  <a:srgbClr val="000000"/>
                </a:solidFill>
                <a:latin typeface="Arial"/>
              </a:rPr>
              <a:t>Begrüßung</a:t>
            </a:r>
            <a:endParaRPr lang="de-DE" sz="4400" b="1" kern="0" dirty="0">
              <a:solidFill>
                <a:srgbClr val="000000"/>
              </a:solidFill>
              <a:latin typeface="Arial"/>
            </a:endParaRPr>
          </a:p>
          <a:p>
            <a:pPr lvl="0">
              <a:lnSpc>
                <a:spcPct val="115000"/>
              </a:lnSpc>
              <a:spcBef>
                <a:spcPct val="35000"/>
              </a:spcBef>
              <a:buClr>
                <a:srgbClr val="287DA8"/>
              </a:buClr>
              <a:buSzPct val="75000"/>
            </a:pPr>
            <a:endParaRPr lang="de-DE" sz="2000" kern="0" dirty="0">
              <a:solidFill>
                <a:srgbClr val="000000"/>
              </a:solidFill>
              <a:latin typeface="Arial"/>
            </a:endParaRPr>
          </a:p>
          <a:p>
            <a:pPr lvl="0">
              <a:lnSpc>
                <a:spcPct val="115000"/>
              </a:lnSpc>
              <a:spcBef>
                <a:spcPct val="35000"/>
              </a:spcBef>
              <a:buClr>
                <a:srgbClr val="287DA8"/>
              </a:buClr>
              <a:buSzPct val="75000"/>
            </a:pPr>
            <a:r>
              <a:rPr lang="de-DE" sz="3600" kern="0" dirty="0" smtClean="0">
                <a:solidFill>
                  <a:srgbClr val="000000"/>
                </a:solidFill>
                <a:latin typeface="Arial"/>
              </a:rPr>
              <a:t>Lenore </a:t>
            </a:r>
            <a:r>
              <a:rPr lang="de-DE" sz="3600" kern="0" dirty="0" err="1" smtClean="0">
                <a:solidFill>
                  <a:srgbClr val="000000"/>
                </a:solidFill>
                <a:latin typeface="Arial"/>
              </a:rPr>
              <a:t>Lötsch</a:t>
            </a:r>
            <a:endParaRPr lang="de-DE" sz="3600" kern="0" dirty="0" smtClean="0">
              <a:solidFill>
                <a:srgbClr val="000000"/>
              </a:solidFill>
              <a:latin typeface="Arial"/>
            </a:endParaRPr>
          </a:p>
          <a:p>
            <a:pPr lvl="0">
              <a:lnSpc>
                <a:spcPct val="115000"/>
              </a:lnSpc>
              <a:spcBef>
                <a:spcPct val="35000"/>
              </a:spcBef>
              <a:buClr>
                <a:srgbClr val="287DA8"/>
              </a:buClr>
              <a:buSzPct val="75000"/>
            </a:pPr>
            <a:r>
              <a:rPr lang="de-DE" sz="3600" kern="0" dirty="0" smtClean="0">
                <a:solidFill>
                  <a:srgbClr val="000000"/>
                </a:solidFill>
                <a:latin typeface="Arial"/>
              </a:rPr>
              <a:t>Tagesmoderation</a:t>
            </a:r>
            <a:endParaRPr lang="de-DE" sz="3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52516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736650"/>
            <a:ext cx="8077200" cy="4356646"/>
          </a:xfrm>
        </p:spPr>
        <p:txBody>
          <a:bodyPr/>
          <a:lstStyle/>
          <a:p>
            <a:pPr marL="0" indent="0" algn="ctr"/>
            <a:r>
              <a:rPr lang="de-DE" sz="4400" b="1" dirty="0" smtClean="0"/>
              <a:t>Grußwort</a:t>
            </a:r>
            <a:endParaRPr lang="de-DE" sz="4400" b="1" dirty="0"/>
          </a:p>
          <a:p>
            <a:pPr marL="0" indent="0" algn="ctr"/>
            <a:endParaRPr lang="de-DE" sz="2000" dirty="0"/>
          </a:p>
          <a:p>
            <a:pPr marL="0" indent="0" algn="ctr"/>
            <a:r>
              <a:rPr lang="de-DE" sz="3600" dirty="0" smtClean="0"/>
              <a:t>Sebastian Schröder</a:t>
            </a:r>
          </a:p>
          <a:p>
            <a:pPr marL="0" indent="0" algn="ctr"/>
            <a:r>
              <a:rPr lang="de-DE" sz="3600" dirty="0" smtClean="0"/>
              <a:t>Staatssekretär des Ministeriums für Bildung, Wissenschaft und Kultur Mecklenburg-Vorpommern</a:t>
            </a:r>
            <a:endParaRPr lang="de-DE" sz="3600" dirty="0"/>
          </a:p>
          <a:p>
            <a:endParaRPr lang="de-DE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793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Inhaltsplatzhalter 1"/>
          <p:cNvSpPr>
            <a:spLocks noGrp="1"/>
          </p:cNvSpPr>
          <p:nvPr>
            <p:ph idx="1"/>
          </p:nvPr>
        </p:nvSpPr>
        <p:spPr>
          <a:xfrm>
            <a:off x="533400" y="1776413"/>
            <a:ext cx="8077200" cy="4316412"/>
          </a:xfrm>
        </p:spPr>
        <p:txBody>
          <a:bodyPr/>
          <a:lstStyle/>
          <a:p>
            <a:pPr marL="0" indent="0" algn="ctr"/>
            <a:r>
              <a:rPr lang="de-DE" sz="4400" b="1" dirty="0" smtClean="0"/>
              <a:t>Grußwort</a:t>
            </a:r>
            <a:endParaRPr lang="de-DE" sz="4400" b="1" dirty="0"/>
          </a:p>
          <a:p>
            <a:pPr marL="0" indent="0" algn="ctr"/>
            <a:endParaRPr lang="de-DE" sz="2000" dirty="0"/>
          </a:p>
          <a:p>
            <a:pPr marL="0" indent="0" algn="ctr"/>
            <a:r>
              <a:rPr lang="de-DE" sz="3600" dirty="0" smtClean="0"/>
              <a:t>Dr. Jan Hofmann</a:t>
            </a:r>
          </a:p>
          <a:p>
            <a:pPr marL="0" indent="0" algn="ctr"/>
            <a:r>
              <a:rPr lang="de-DE" sz="3600" dirty="0" smtClean="0"/>
              <a:t>Vertreter des                         Kulturrates Mecklenburg-Vorpommern</a:t>
            </a:r>
            <a:endParaRPr lang="de-DE" sz="36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59111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340768"/>
            <a:ext cx="8077200" cy="385603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	</a:t>
            </a:r>
            <a:endParaRPr lang="de-DE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12.03.2019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Inhaltsplatzhalter 1"/>
          <p:cNvSpPr txBox="1">
            <a:spLocks/>
          </p:cNvSpPr>
          <p:nvPr/>
        </p:nvSpPr>
        <p:spPr bwMode="auto">
          <a:xfrm>
            <a:off x="533400" y="1736650"/>
            <a:ext cx="8077200" cy="435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3525" indent="-261938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539750" indent="-274638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8064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10731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15303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19875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24447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29019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de-DE" sz="4400" b="1" kern="0" dirty="0" smtClean="0"/>
              <a:t>Grußwort</a:t>
            </a:r>
          </a:p>
          <a:p>
            <a:pPr marL="0" indent="0" algn="ctr"/>
            <a:endParaRPr lang="de-DE" sz="2000" kern="0" dirty="0" smtClean="0"/>
          </a:p>
          <a:p>
            <a:pPr marL="0" indent="0" algn="ctr"/>
            <a:r>
              <a:rPr lang="de-DE" sz="3600" kern="0" dirty="0" smtClean="0"/>
              <a:t>Silvio Witt</a:t>
            </a:r>
          </a:p>
          <a:p>
            <a:pPr marL="0" indent="0" algn="ctr"/>
            <a:r>
              <a:rPr lang="de-DE" sz="3600" kern="0" dirty="0" smtClean="0"/>
              <a:t>Oberbürgermeister der Stadt Neubrandenburg</a:t>
            </a:r>
            <a:endParaRPr lang="de-DE" sz="3600" kern="0" dirty="0"/>
          </a:p>
        </p:txBody>
      </p:sp>
    </p:spTree>
    <p:extLst>
      <p:ext uri="{BB962C8B-B14F-4D97-AF65-F5344CB8AC3E}">
        <p14:creationId xmlns:p14="http://schemas.microsoft.com/office/powerpoint/2010/main" val="3791962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3400" y="1340768"/>
            <a:ext cx="8077200" cy="385603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	</a:t>
            </a:r>
            <a:endParaRPr lang="de-DE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12.03.2019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Inhaltsplatzhalter 1"/>
          <p:cNvSpPr txBox="1">
            <a:spLocks/>
          </p:cNvSpPr>
          <p:nvPr/>
        </p:nvSpPr>
        <p:spPr bwMode="auto">
          <a:xfrm>
            <a:off x="533400" y="1736650"/>
            <a:ext cx="8077200" cy="435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3525" indent="-261938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539750" indent="-274638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8064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10731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15303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19875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24447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2901950" indent="-265113" algn="l" rtl="0" eaLnBrk="1" fontAlgn="base" hangingPunct="1">
              <a:lnSpc>
                <a:spcPct val="115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de-DE" sz="4400" b="1" kern="0" dirty="0" smtClean="0"/>
              <a:t>Grußwort</a:t>
            </a:r>
          </a:p>
          <a:p>
            <a:pPr marL="0" indent="0" algn="ctr"/>
            <a:endParaRPr lang="de-DE" sz="2000" kern="0" dirty="0" smtClean="0"/>
          </a:p>
          <a:p>
            <a:pPr marL="0" indent="0" algn="ctr"/>
            <a:r>
              <a:rPr lang="de-DE" sz="3600" kern="0" dirty="0" smtClean="0"/>
              <a:t>Kai </a:t>
            </a:r>
            <a:r>
              <a:rPr lang="de-DE" sz="3600" kern="0" dirty="0" err="1" smtClean="0"/>
              <a:t>Seiferth</a:t>
            </a:r>
            <a:endParaRPr lang="de-DE" sz="3600" kern="0" dirty="0" smtClean="0"/>
          </a:p>
          <a:p>
            <a:pPr marL="0" indent="0" algn="ctr"/>
            <a:r>
              <a:rPr lang="de-DE" sz="3600" kern="0" dirty="0" smtClean="0"/>
              <a:t>Stellvertretender Landrat</a:t>
            </a:r>
          </a:p>
          <a:p>
            <a:pPr marL="0" indent="0" algn="ctr"/>
            <a:r>
              <a:rPr lang="de-DE" sz="3600" kern="0" dirty="0" smtClean="0"/>
              <a:t>Landkreis Mecklenburgische Seenplatte</a:t>
            </a:r>
            <a:endParaRPr lang="de-DE" sz="3600" kern="0" dirty="0"/>
          </a:p>
        </p:txBody>
      </p:sp>
    </p:spTree>
    <p:extLst>
      <p:ext uri="{BB962C8B-B14F-4D97-AF65-F5344CB8AC3E}">
        <p14:creationId xmlns:p14="http://schemas.microsoft.com/office/powerpoint/2010/main" val="14852703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1</a:t>
            </a:r>
            <a:r>
              <a:rPr lang="de-DE" dirty="0" smtClean="0"/>
              <a:t>2.03.2019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4717618" y="1253056"/>
            <a:ext cx="284052" cy="404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 </a:t>
            </a:r>
            <a:endParaRPr lang="de-DE" sz="28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5800" y="1196752"/>
            <a:ext cx="7772400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3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Präsentation zum Leitlinienprozess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Katerina Schumacher</a:t>
            </a:r>
            <a:br>
              <a:rPr kumimoji="0" lang="de-DE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Ministerium für Bildung, Wissenschaft und Kultur Mecklenburg-Vorpommern</a:t>
            </a:r>
            <a:endParaRPr kumimoji="0" lang="de-DE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80" y="3501008"/>
            <a:ext cx="47625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482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12.03.2019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 – Vorbereitungen und erste Gespräche</a:t>
            </a:r>
            <a:endParaRPr lang="de-DE" kern="0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26.03.2018	LKR inkl. Gründung einer 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21.08.2018	Auftaktgespräch mit Vertretern 				der kommunalen Ebene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26.09.2018	Auftaktgespräch mit den 					Landesverbänden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13.12.2018	Arbeitstreffen mit den 					Landesverbänden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sz="2400" dirty="0">
              <a:solidFill>
                <a:sysClr val="windowText" lastClr="000000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kumimoji="0" lang="de-DE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 erster Themencluster, Erarbeitung der zu diskutierenden Hauptthemen, erste Anregungen (inkl. schriftl. Stellungnahmen)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de-DE" sz="2400" b="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1828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Auftaktgespräch_21 08 2018">
  <a:themeElements>
    <a:clrScheme name="Powerpoint Master BM 1">
      <a:dk1>
        <a:srgbClr val="000000"/>
      </a:dk1>
      <a:lt1>
        <a:srgbClr val="FFFFFF"/>
      </a:lt1>
      <a:dk2>
        <a:srgbClr val="287DA8"/>
      </a:dk2>
      <a:lt2>
        <a:srgbClr val="A3C2D7"/>
      </a:lt2>
      <a:accent1>
        <a:srgbClr val="008C57"/>
      </a:accent1>
      <a:accent2>
        <a:srgbClr val="FAC23D"/>
      </a:accent2>
      <a:accent3>
        <a:srgbClr val="FFFFFF"/>
      </a:accent3>
      <a:accent4>
        <a:srgbClr val="000000"/>
      </a:accent4>
      <a:accent5>
        <a:srgbClr val="AAC5B4"/>
      </a:accent5>
      <a:accent6>
        <a:srgbClr val="E3B036"/>
      </a:accent6>
      <a:hlink>
        <a:srgbClr val="004F94"/>
      </a:hlink>
      <a:folHlink>
        <a:srgbClr val="E60021"/>
      </a:folHlink>
    </a:clrScheme>
    <a:fontScheme name="Powerpoint Master B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Master BM 1">
        <a:dk1>
          <a:srgbClr val="000000"/>
        </a:dk1>
        <a:lt1>
          <a:srgbClr val="FFFFFF"/>
        </a:lt1>
        <a:dk2>
          <a:srgbClr val="287DA8"/>
        </a:dk2>
        <a:lt2>
          <a:srgbClr val="A3C2D7"/>
        </a:lt2>
        <a:accent1>
          <a:srgbClr val="008C57"/>
        </a:accent1>
        <a:accent2>
          <a:srgbClr val="FAC23D"/>
        </a:accent2>
        <a:accent3>
          <a:srgbClr val="FFFFFF"/>
        </a:accent3>
        <a:accent4>
          <a:srgbClr val="000000"/>
        </a:accent4>
        <a:accent5>
          <a:srgbClr val="AAC5B4"/>
        </a:accent5>
        <a:accent6>
          <a:srgbClr val="E3B036"/>
        </a:accent6>
        <a:hlink>
          <a:srgbClr val="004F94"/>
        </a:hlink>
        <a:folHlink>
          <a:srgbClr val="E6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Auftaktgespräch_21 08 2018</Template>
  <TotalTime>0</TotalTime>
  <Words>366</Words>
  <Application>Microsoft Office PowerPoint</Application>
  <PresentationFormat>Bildschirmpräsentation (4:3)</PresentationFormat>
  <Paragraphs>153</Paragraphs>
  <Slides>20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  <vt:variant>
        <vt:lpstr>Zielgruppenorientierte Präsentationen</vt:lpstr>
      </vt:variant>
      <vt:variant>
        <vt:i4>20</vt:i4>
      </vt:variant>
    </vt:vector>
  </HeadingPairs>
  <TitlesOfParts>
    <vt:vector size="45" baseType="lpstr">
      <vt:lpstr>Arial</vt:lpstr>
      <vt:lpstr>Calibri</vt:lpstr>
      <vt:lpstr>Monotype Sorts</vt:lpstr>
      <vt:lpstr>Symbol</vt:lpstr>
      <vt:lpstr>Präsentation Auftaktgespräch_21 08 2018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Umsetzung des Schulgesetzes</vt:lpstr>
      <vt:lpstr>Selbständige Schule</vt:lpstr>
      <vt:lpstr>Schülerbezogene Stundenzuweisun</vt:lpstr>
      <vt:lpstr>Auswirkungen Schulwahlfreiheit</vt:lpstr>
      <vt:lpstr>Landesprogramm</vt:lpstr>
      <vt:lpstr>Fortbildungsschwerpunkte</vt:lpstr>
      <vt:lpstr>Bildungskonzeption</vt:lpstr>
      <vt:lpstr>Weiterentwicklung Sek 1</vt:lpstr>
      <vt:lpstr>Modernisierung Gy</vt:lpstr>
      <vt:lpstr>weitere Umsetzung LPK</vt:lpstr>
      <vt:lpstr>alles</vt:lpstr>
      <vt:lpstr>ausgesucht</vt:lpstr>
      <vt:lpstr>Ende</vt:lpstr>
      <vt:lpstr>Weiterentwicklung RBB</vt:lpstr>
      <vt:lpstr>Konzept sonderPäd</vt:lpstr>
      <vt:lpstr>Qualitätsentwicklung</vt:lpstr>
      <vt:lpstr>Fremdsprachenkonzept</vt:lpstr>
      <vt:lpstr>Weiterentwicklung Schulaufsicht</vt:lpstr>
      <vt:lpstr>Ermäßigungsstunden VO</vt:lpstr>
      <vt:lpstr>Notfälle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Stefanie Kracht</dc:creator>
  <cp:lastModifiedBy>K_Schumacher</cp:lastModifiedBy>
  <cp:revision>116</cp:revision>
  <cp:lastPrinted>2019-01-15T20:31:28Z</cp:lastPrinted>
  <dcterms:created xsi:type="dcterms:W3CDTF">2018-08-14T12:13:32Z</dcterms:created>
  <dcterms:modified xsi:type="dcterms:W3CDTF">2019-03-12T08:44:38Z</dcterms:modified>
</cp:coreProperties>
</file>